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836" r:id="rId2"/>
    <p:sldMasterId id="2147483838" r:id="rId3"/>
    <p:sldMasterId id="2147483840" r:id="rId4"/>
    <p:sldMasterId id="2147483842" r:id="rId5"/>
    <p:sldMasterId id="2147483844" r:id="rId6"/>
    <p:sldMasterId id="2147483846" r:id="rId7"/>
    <p:sldMasterId id="2147483848" r:id="rId8"/>
  </p:sldMasterIdLst>
  <p:notesMasterIdLst>
    <p:notesMasterId r:id="rId41"/>
  </p:notesMasterIdLst>
  <p:handoutMasterIdLst>
    <p:handoutMasterId r:id="rId42"/>
  </p:handoutMasterIdLst>
  <p:sldIdLst>
    <p:sldId id="311" r:id="rId9"/>
    <p:sldId id="341" r:id="rId10"/>
    <p:sldId id="264" r:id="rId11"/>
    <p:sldId id="340" r:id="rId12"/>
    <p:sldId id="265" r:id="rId13"/>
    <p:sldId id="278" r:id="rId14"/>
    <p:sldId id="275" r:id="rId15"/>
    <p:sldId id="266" r:id="rId16"/>
    <p:sldId id="317" r:id="rId17"/>
    <p:sldId id="318" r:id="rId18"/>
    <p:sldId id="315" r:id="rId19"/>
    <p:sldId id="344" r:id="rId20"/>
    <p:sldId id="345" r:id="rId21"/>
    <p:sldId id="268" r:id="rId22"/>
    <p:sldId id="346" r:id="rId23"/>
    <p:sldId id="269" r:id="rId24"/>
    <p:sldId id="347" r:id="rId25"/>
    <p:sldId id="348" r:id="rId26"/>
    <p:sldId id="342" r:id="rId27"/>
    <p:sldId id="349" r:id="rId28"/>
    <p:sldId id="350" r:id="rId29"/>
    <p:sldId id="314" r:id="rId30"/>
    <p:sldId id="354" r:id="rId31"/>
    <p:sldId id="355" r:id="rId32"/>
    <p:sldId id="328" r:id="rId33"/>
    <p:sldId id="356" r:id="rId34"/>
    <p:sldId id="333" r:id="rId35"/>
    <p:sldId id="332" r:id="rId36"/>
    <p:sldId id="335" r:id="rId37"/>
    <p:sldId id="357" r:id="rId38"/>
    <p:sldId id="358" r:id="rId39"/>
    <p:sldId id="359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0099"/>
    <a:srgbClr val="FF0000"/>
    <a:srgbClr val="3333FF"/>
    <a:srgbClr val="00CC00"/>
    <a:srgbClr val="0066FF"/>
    <a:srgbClr val="0099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4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4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0553-6A7C-415F-AD07-50705823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34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84EB59-17C7-449F-94D1-BCDABDD36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88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26801154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25209704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28/07/2021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16219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err="1"/>
              <a:t>Võ</a:t>
            </a:r>
            <a:r>
              <a:rPr lang="en-US" altLang="en-US" dirty="0"/>
              <a:t> </a:t>
            </a:r>
            <a:r>
              <a:rPr lang="en-US" altLang="en-US" dirty="0" err="1"/>
              <a:t>Nhật</a:t>
            </a:r>
            <a:r>
              <a:rPr lang="en-US" altLang="en-US" dirty="0"/>
              <a:t> </a:t>
            </a:r>
            <a:r>
              <a:rPr lang="en-US" altLang="en-US" dirty="0" err="1"/>
              <a:t>Trường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3655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50400" y="6507164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408294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42855985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5646260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50400" y="6507164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355400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107488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57471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939166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24764877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50400" y="6507164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191723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31627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../User/My%20Documents/132%20-%20Bong%20dien%20dien%20-%20Phi%20Nhung.mp3" TargetMode="External"/><Relationship Id="rId7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wmf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96029" y="6583280"/>
            <a:ext cx="26958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6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 xmlns="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 xmlns="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77426"/>
              <a:ext cx="1106488" cy="762363"/>
              <a:chOff x="868" y="193"/>
              <a:chExt cx="697" cy="391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1" y="335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19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HÌNH ẢNH ĐỂ MINH HỌA.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72817" y="321104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54-57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9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50" r:id="rId4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2" y="17526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2" y="27432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8" y="37465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5" y="47371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4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51" r:id="rId2"/>
    <p:sldLayoutId id="2147483852" r:id="rId3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1007537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9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9" y="3494092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9" y="4516440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9" y="548957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1181103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1007537" y="34242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1181103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1007537" y="4405321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1181103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1007537" y="536575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1181103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188201" y="6235704"/>
            <a:ext cx="1864784" cy="463551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3369733" y="22098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3369733" y="3200401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3352800" y="4203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3335868" y="51943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2218268" y="774700"/>
            <a:ext cx="9211733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5" y="984254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784423" y="6286503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 tra bài</a:t>
            </a: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5200" y="0"/>
            <a:ext cx="233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73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1"/>
            <a:ext cx="12192000" cy="5494339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28/07/2021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3" y="6477000"/>
            <a:ext cx="53424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735" y="6511929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9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6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 xmlns="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 xmlns="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84313" y="77426"/>
              <a:ext cx="1106488" cy="762363"/>
              <a:chOff x="868" y="193"/>
              <a:chExt cx="697" cy="391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1" y="335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19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HÌNH ẢNH ĐỂ MINH HỌA.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11072817" y="321104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54-57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09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3" r:id="rId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4"/>
            <a:ext cx="3299883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pic>
        <p:nvPicPr>
          <p:cNvPr id="4101" name="Picture 4" descr="SO00828_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9854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7208" y="5335591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6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08" y="5029204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255" y="5562604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VoNhatTruong2013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135" y="2785166"/>
            <a:ext cx="3288942" cy="20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9" descr="hinh_dep09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771" y="4144960"/>
            <a:ext cx="5175832" cy="18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6</a:t>
                  </a: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8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 xmlns="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 xmlns="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84313" y="77426"/>
              <a:ext cx="1106488" cy="762363"/>
              <a:chOff x="868" y="193"/>
              <a:chExt cx="697" cy="391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1" y="335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19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HÌNH ẢNH ĐỂ MINH HỌA.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11072817" y="321104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54-57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87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9" b="2739"/>
          <a:stretch/>
        </p:blipFill>
        <p:spPr bwMode="auto">
          <a:xfrm>
            <a:off x="228600" y="990600"/>
            <a:ext cx="118109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753600" y="6507163"/>
            <a:ext cx="2438400" cy="274637"/>
          </a:xfrm>
        </p:spPr>
        <p:txBody>
          <a:bodyPr/>
          <a:lstStyle/>
          <a:p>
            <a:pPr>
              <a:defRPr/>
            </a:pPr>
            <a:r>
              <a:rPr lang="en-US"/>
              <a:t>Võ Nhật Trường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1734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158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304800"/>
            <a:ext cx="12039599" cy="6400800"/>
          </a:xfrm>
          <a:prstGeom prst="rect">
            <a:avLst/>
          </a:prstGeom>
        </p:spPr>
      </p:pic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7315200" y="1331952"/>
            <a:ext cx="3733800" cy="1658621"/>
          </a:xfrm>
          <a:prstGeom prst="wedgeRoundRectCallout">
            <a:avLst>
              <a:gd name="adj1" fmla="val -36156"/>
              <a:gd name="adj2" fmla="val 85884"/>
              <a:gd name="adj3" fmla="val 16667"/>
            </a:avLst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54000" tIns="10800" rIns="54000" bIns="10800">
            <a:spAutoFit/>
          </a:bodyPr>
          <a:lstStyle/>
          <a:p>
            <a:pPr algn="just" eaLnBrk="0" hangingPunct="0"/>
            <a:r>
              <a:rPr lang="en-US" altLang="en-US" sz="3200" b="1" dirty="0" err="1">
                <a:solidFill>
                  <a:srgbClr val="FF0000"/>
                </a:solidFill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chèn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ảnh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029200" y="4343400"/>
            <a:ext cx="3620294" cy="1736646"/>
          </a:xfrm>
          <a:prstGeom prst="wedgeRoundRectCallout">
            <a:avLst>
              <a:gd name="adj1" fmla="val 54134"/>
              <a:gd name="adj2" fmla="val -67013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altLang="en-US" sz="3200" dirty="0" err="1">
                <a:solidFill>
                  <a:srgbClr val="0000FF"/>
                </a:solidFill>
              </a:rPr>
              <a:t>Đưa</a:t>
            </a:r>
            <a:r>
              <a:rPr lang="en-US" altLang="en-US" sz="3200" dirty="0">
                <a:solidFill>
                  <a:srgbClr val="0000FF"/>
                </a:solidFill>
              </a:rPr>
              <a:t> con </a:t>
            </a:r>
            <a:r>
              <a:rPr lang="en-US" altLang="en-US" sz="3200" dirty="0" err="1">
                <a:solidFill>
                  <a:srgbClr val="0000FF"/>
                </a:solidFill>
              </a:rPr>
              <a:t>trỏ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soạn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thảo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đến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vị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trí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cần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chèn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ảnh</a:t>
            </a:r>
            <a:endParaRPr lang="en-US" sz="3200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752600" y="1565355"/>
            <a:ext cx="2362200" cy="1191816"/>
          </a:xfrm>
          <a:prstGeom prst="wedgeRoundRectCallout">
            <a:avLst>
              <a:gd name="adj1" fmla="val -23539"/>
              <a:gd name="adj2" fmla="val -105693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dải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Insert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4763"/>
            <a:ext cx="12115799" cy="5142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    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1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12115800" cy="6858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 bwMode="auto">
          <a:xfrm>
            <a:off x="4495800" y="4648200"/>
            <a:ext cx="3620294" cy="1736646"/>
          </a:xfrm>
          <a:prstGeom prst="wedgeRoundRectCallout">
            <a:avLst>
              <a:gd name="adj1" fmla="val 48777"/>
              <a:gd name="adj2" fmla="val -8456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altLang="en-US" sz="3200" dirty="0" err="1">
                <a:solidFill>
                  <a:srgbClr val="0000FF"/>
                </a:solidFill>
              </a:rPr>
              <a:t>Đưa</a:t>
            </a:r>
            <a:r>
              <a:rPr lang="en-US" altLang="en-US" sz="3200" dirty="0">
                <a:solidFill>
                  <a:srgbClr val="0000FF"/>
                </a:solidFill>
              </a:rPr>
              <a:t> con </a:t>
            </a:r>
            <a:r>
              <a:rPr lang="en-US" altLang="en-US" sz="3200" dirty="0" err="1">
                <a:solidFill>
                  <a:srgbClr val="0000FF"/>
                </a:solidFill>
              </a:rPr>
              <a:t>trỏ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soạn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thảo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đến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vị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trí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cần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chèn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ảnh</a:t>
            </a:r>
            <a:endParaRPr lang="en-US" sz="3200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16814" y="920656"/>
            <a:ext cx="4135582" cy="646986"/>
          </a:xfrm>
          <a:prstGeom prst="wedgeRoundRectCallout">
            <a:avLst>
              <a:gd name="adj1" fmla="val -61079"/>
              <a:gd name="adj2" fmla="val -938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dải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Insert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805911" y="1805971"/>
            <a:ext cx="3737264" cy="646986"/>
          </a:xfrm>
          <a:prstGeom prst="wedgeRoundRectCallout">
            <a:avLst>
              <a:gd name="adj1" fmla="val -20731"/>
              <a:gd name="adj2" fmla="val -14307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Pictures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7" y="1573866"/>
            <a:ext cx="7150428" cy="50555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916814" y="2697511"/>
            <a:ext cx="2971800" cy="11918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</a:t>
            </a:r>
            <a:r>
              <a:rPr lang="en-US" sz="3200" dirty="0" err="1"/>
              <a:t>lưu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181600" y="2174450"/>
            <a:ext cx="679476" cy="56875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886200" y="3923964"/>
            <a:ext cx="304800" cy="108900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ounded Rectangular Callout 16"/>
          <p:cNvSpPr/>
          <p:nvPr/>
        </p:nvSpPr>
        <p:spPr bwMode="auto">
          <a:xfrm>
            <a:off x="3803073" y="5307331"/>
            <a:ext cx="1959986" cy="1191816"/>
          </a:xfrm>
          <a:prstGeom prst="wedgeRoundRectCallout">
            <a:avLst>
              <a:gd name="adj1" fmla="val 75403"/>
              <a:gd name="adj2" fmla="val -4542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tệp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endParaRPr lang="en-US" sz="3200" dirty="0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8808821" y="5163796"/>
            <a:ext cx="1358006" cy="1191816"/>
          </a:xfrm>
          <a:prstGeom prst="wedgeRoundRectCallout">
            <a:avLst>
              <a:gd name="adj1" fmla="val -72273"/>
              <a:gd name="adj2" fmla="val 4555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Nháy</a:t>
            </a:r>
            <a:r>
              <a:rPr lang="en-US" sz="3200" dirty="0"/>
              <a:t> Insert</a:t>
            </a:r>
          </a:p>
        </p:txBody>
      </p:sp>
    </p:spTree>
    <p:extLst>
      <p:ext uri="{BB962C8B-B14F-4D97-AF65-F5344CB8AC3E}">
        <p14:creationId xmlns:p14="http://schemas.microsoft.com/office/powerpoint/2010/main" xmlns="" val="208682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962868"/>
            <a:ext cx="67056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36442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solidFill>
                  <a:srgbClr val="FF0000"/>
                </a:solidFill>
              </a:rPr>
              <a:t>Mục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đích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nội</a:t>
            </a:r>
            <a:r>
              <a:rPr lang="en-US" altLang="en-US" sz="3200" dirty="0"/>
              <a:t> dung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quan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sinh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động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dễ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hiểu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đẹp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hơn</a:t>
            </a:r>
            <a:r>
              <a:rPr lang="en-US" altLang="en-US" sz="3200" dirty="0"/>
              <a:t>. </a:t>
            </a:r>
          </a:p>
          <a:p>
            <a:pPr algn="just" eaLnBrk="0" hangingPunct="0"/>
            <a:r>
              <a:rPr lang="en-US" altLang="en-US" sz="3200" u="sng" dirty="0" err="1">
                <a:solidFill>
                  <a:srgbClr val="0000FF"/>
                </a:solidFill>
              </a:rPr>
              <a:t>Cách</a:t>
            </a:r>
            <a:r>
              <a:rPr lang="en-US" altLang="en-US" sz="3200" u="sng" dirty="0">
                <a:solidFill>
                  <a:srgbClr val="0000FF"/>
                </a:solidFill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thực</a:t>
            </a:r>
            <a:r>
              <a:rPr lang="en-US" altLang="en-US" sz="3200" u="sng" dirty="0">
                <a:solidFill>
                  <a:srgbClr val="0000FF"/>
                </a:solidFill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hiện</a:t>
            </a:r>
            <a:r>
              <a:rPr lang="en-US" altLang="en-US" sz="3200" dirty="0">
                <a:solidFill>
                  <a:srgbClr val="0000FF"/>
                </a:solidFill>
              </a:rPr>
              <a:t>:</a:t>
            </a:r>
          </a:p>
          <a:p>
            <a:pPr algn="just" eaLnBrk="0" hangingPunct="0"/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B1.</a:t>
            </a:r>
            <a:r>
              <a:rPr lang="en-US" altLang="en-US" sz="3200" dirty="0"/>
              <a:t>Đưa con </a:t>
            </a:r>
            <a:r>
              <a:rPr lang="en-US" altLang="en-US" sz="3200" dirty="0" err="1"/>
              <a:t>trỏ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soạn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chèn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endParaRPr lang="en-US" altLang="en-US" sz="3200" dirty="0"/>
          </a:p>
          <a:p>
            <a:pPr algn="just" eaLnBrk="0" hangingPunct="0"/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B2.</a:t>
            </a:r>
            <a:r>
              <a:rPr lang="en-US" sz="3200" dirty="0"/>
              <a:t>Chọn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333FF"/>
                </a:solidFill>
              </a:rPr>
              <a:t>Pictures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dải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333FF"/>
                </a:solidFill>
              </a:rPr>
              <a:t>Insert</a:t>
            </a:r>
            <a:r>
              <a:rPr lang="en-US" sz="3200" dirty="0"/>
              <a:t>.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thoại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333FF"/>
                </a:solidFill>
              </a:rPr>
              <a:t>Insert Picture</a:t>
            </a:r>
          </a:p>
          <a:p>
            <a:pPr algn="just" eaLnBrk="0" hangingPunct="0"/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B3.</a:t>
            </a:r>
            <a:r>
              <a:rPr lang="en-US" sz="3200" dirty="0"/>
              <a:t>Chọn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</a:t>
            </a:r>
            <a:r>
              <a:rPr lang="en-US" sz="3200" dirty="0" err="1"/>
              <a:t>lưu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endParaRPr lang="en-US" sz="3200" dirty="0"/>
          </a:p>
          <a:p>
            <a:pPr algn="just" eaLnBrk="0" hangingPunct="0"/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B4.</a:t>
            </a:r>
            <a:r>
              <a:rPr lang="en-US" sz="3200" dirty="0"/>
              <a:t>Chọn </a:t>
            </a:r>
            <a:r>
              <a:rPr lang="en-US" sz="3200" dirty="0" err="1"/>
              <a:t>tệp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endParaRPr lang="en-US" sz="3200" dirty="0"/>
          </a:p>
          <a:p>
            <a:pPr algn="just" eaLnBrk="0" hangingPunct="0"/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B5.</a:t>
            </a:r>
            <a:r>
              <a:rPr lang="en-US" sz="3200" dirty="0"/>
              <a:t>Chọn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333FF"/>
                </a:solidFill>
              </a:rPr>
              <a:t>Insert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3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685800" y="946191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  <p:graphicFrame>
        <p:nvGraphicFramePr>
          <p:cNvPr id="17435" name="Object 27"/>
          <p:cNvGraphicFramePr>
            <a:graphicFrameLocks noChangeAspect="1"/>
          </p:cNvGraphicFramePr>
          <p:nvPr/>
        </p:nvGraphicFramePr>
        <p:xfrm>
          <a:off x="5257800" y="2085975"/>
          <a:ext cx="914400" cy="198438"/>
        </p:xfrm>
        <a:graphic>
          <a:graphicData uri="http://schemas.openxmlformats.org/presentationml/2006/ole">
            <p:oleObj spid="_x0000_s17590" name="Equation" r:id="rId3" imgW="435285" imgH="677109" progId="Equation.DSMT4">
              <p:embed/>
            </p:oleObj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00188"/>
            <a:ext cx="11049000" cy="520541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 bwMode="auto">
          <a:xfrm>
            <a:off x="6310312" y="1538288"/>
            <a:ext cx="4152900" cy="2281476"/>
          </a:xfrm>
          <a:prstGeom prst="wedgeRoundRectCallout">
            <a:avLst>
              <a:gd name="adj1" fmla="val 19751"/>
              <a:gd name="adj2" fmla="val 69946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chèn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. 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09600" y="946191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745" y="1530966"/>
            <a:ext cx="1082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6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sym typeface="Wingdings" panose="05000000000000000000" pitchFamily="2" charset="2"/>
              </a:rPr>
              <a:t>Chú</a:t>
            </a:r>
            <a:r>
              <a:rPr lang="en-US" altLang="en-US" sz="3600" b="1" u="sng" dirty="0">
                <a:solidFill>
                  <a:srgbClr val="0000CC"/>
                </a:solidFill>
                <a:sym typeface="Wingdings" panose="05000000000000000000" pitchFamily="2" charset="2"/>
              </a:rPr>
              <a:t> ý</a:t>
            </a:r>
            <a:r>
              <a:rPr lang="en-US" altLang="en-US" sz="3600" b="1" dirty="0">
                <a:solidFill>
                  <a:srgbClr val="0000CC"/>
                </a:solidFill>
                <a:sym typeface="Wingdings" panose="05000000000000000000" pitchFamily="2" charset="2"/>
              </a:rPr>
              <a:t>:</a:t>
            </a:r>
          </a:p>
          <a:p>
            <a:pPr algn="just"/>
            <a:r>
              <a:rPr lang="en-US" altLang="en-US" sz="3600" dirty="0">
                <a:sym typeface="Wingdings" panose="05000000000000000000" pitchFamily="2" charset="2"/>
              </a:rPr>
              <a:t>-Ta </a:t>
            </a:r>
            <a:r>
              <a:rPr lang="en-US" altLang="en-US" sz="3600" dirty="0" err="1">
                <a:sym typeface="Wingdings" panose="05000000000000000000" pitchFamily="2" charset="2"/>
              </a:rPr>
              <a:t>có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thể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chèn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hình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ảnh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vào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văn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bản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bằng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cách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sym typeface="Wingdings" panose="05000000000000000000" pitchFamily="2" charset="2"/>
              </a:rPr>
              <a:t>Copy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hình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ảnh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và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sym typeface="Wingdings" panose="05000000000000000000" pitchFamily="2" charset="2"/>
              </a:rPr>
              <a:t>Paste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vào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văn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bản</a:t>
            </a:r>
            <a:r>
              <a:rPr lang="en-US" altLang="en-US" sz="3600" dirty="0">
                <a:sym typeface="Wingdings" panose="05000000000000000000" pitchFamily="2" charset="2"/>
              </a:rPr>
              <a:t>.</a:t>
            </a:r>
          </a:p>
          <a:p>
            <a:pPr algn="just" eaLnBrk="0" hangingPunct="0"/>
            <a:r>
              <a:rPr lang="en-US" altLang="en-US" sz="3600" dirty="0"/>
              <a:t>-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ảnh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thể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chép</a:t>
            </a:r>
            <a:r>
              <a:rPr lang="en-US" altLang="en-US" sz="3600" dirty="0"/>
              <a:t>, hay di </a:t>
            </a:r>
            <a:r>
              <a:rPr lang="en-US" altLang="en-US" sz="3600" dirty="0" err="1"/>
              <a:t>chuyển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lệnh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0000CC"/>
                </a:solidFill>
              </a:rPr>
              <a:t>Cut</a:t>
            </a:r>
            <a:r>
              <a:rPr lang="en-US" altLang="en-US" sz="3600" dirty="0"/>
              <a:t>, </a:t>
            </a:r>
            <a:r>
              <a:rPr lang="en-US" altLang="en-US" sz="3600" b="1" dirty="0">
                <a:solidFill>
                  <a:srgbClr val="0000CC"/>
                </a:solidFill>
              </a:rPr>
              <a:t>Copy</a:t>
            </a:r>
            <a:r>
              <a:rPr lang="en-US" altLang="en-US" sz="3600" dirty="0"/>
              <a:t>, </a:t>
            </a:r>
            <a:r>
              <a:rPr lang="en-US" altLang="en-US" sz="3600" b="1" dirty="0">
                <a:solidFill>
                  <a:srgbClr val="0000CC"/>
                </a:solidFill>
              </a:rPr>
              <a:t>Paste</a:t>
            </a:r>
            <a:endParaRPr lang="en-US" altLang="en-US" sz="3600" dirty="0"/>
          </a:p>
          <a:p>
            <a:pPr algn="just" eaLnBrk="0" hangingPunct="0"/>
            <a:r>
              <a:rPr lang="en-US" altLang="en-US" sz="3600" dirty="0">
                <a:sym typeface="Wingdings" panose="05000000000000000000" pitchFamily="2" charset="2"/>
              </a:rPr>
              <a:t>-</a:t>
            </a:r>
            <a:r>
              <a:rPr lang="en-US" altLang="en-US" sz="3600" dirty="0" err="1">
                <a:sym typeface="Wingdings" panose="05000000000000000000" pitchFamily="2" charset="2"/>
              </a:rPr>
              <a:t>Hình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ảnh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có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thể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xóa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bằng</a:t>
            </a:r>
            <a:r>
              <a:rPr lang="en-US" altLang="en-US" sz="3600" dirty="0"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ym typeface="Wingdings" panose="05000000000000000000" pitchFamily="2" charset="2"/>
              </a:rPr>
              <a:t>cách</a:t>
            </a:r>
            <a:r>
              <a:rPr lang="en-US" altLang="en-US" sz="3600" dirty="0">
                <a:sym typeface="Wingdings" panose="05000000000000000000" pitchFamily="2" charset="2"/>
              </a:rPr>
              <a:t>:</a:t>
            </a:r>
          </a:p>
          <a:p>
            <a:pPr algn="just"/>
            <a:r>
              <a:rPr lang="en-US" altLang="en-US" sz="3600" dirty="0"/>
              <a:t>+B1: </a:t>
            </a:r>
            <a:r>
              <a:rPr lang="en-US" altLang="en-US" sz="3600" dirty="0" err="1"/>
              <a:t>Chọn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ảnh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cần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xóa</a:t>
            </a:r>
            <a:r>
              <a:rPr lang="en-US" altLang="en-US" sz="3600" dirty="0"/>
              <a:t>.</a:t>
            </a:r>
          </a:p>
          <a:p>
            <a:pPr algn="just"/>
            <a:r>
              <a:rPr lang="en-US" altLang="en-US" sz="3600" dirty="0"/>
              <a:t>+B2: </a:t>
            </a:r>
            <a:r>
              <a:rPr lang="en-US" altLang="en-US" sz="3600" dirty="0" err="1"/>
              <a:t>Nhấn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phím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00CC"/>
                </a:solidFill>
              </a:rPr>
              <a:t>Delete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phím</a:t>
            </a:r>
            <a:endParaRPr lang="en-US" alt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63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9" name="Picture 27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257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762000" y="1056382"/>
            <a:ext cx="1059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/>
              <a:t>Cho </a:t>
            </a:r>
            <a:r>
              <a:rPr lang="en-US" altLang="en-US" sz="3200" b="1" dirty="0" err="1"/>
              <a:t>biết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ảnh</a:t>
            </a:r>
            <a:r>
              <a:rPr lang="en-US" altLang="en-US" sz="3200" b="1" dirty="0"/>
              <a:t> ở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hai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văn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bản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không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hợp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lý</a:t>
            </a:r>
            <a:r>
              <a:rPr lang="en-US" altLang="en-US" sz="3200" b="1" dirty="0"/>
              <a:t> ? </a:t>
            </a:r>
            <a:r>
              <a:rPr lang="en-US" altLang="en-US" sz="3200" b="1" dirty="0" err="1"/>
              <a:t>Tại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sao</a:t>
            </a:r>
            <a:r>
              <a:rPr lang="en-US" altLang="en-US" sz="3200" b="1" dirty="0"/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609600" y="1015426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2. </a:t>
            </a:r>
            <a:r>
              <a:rPr lang="en-US" altLang="en-US" sz="3200" b="1" dirty="0" err="1">
                <a:solidFill>
                  <a:srgbClr val="FF3300"/>
                </a:solidFill>
              </a:rPr>
              <a:t>Thay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đổi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kích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thước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của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dirty="0">
                <a:solidFill>
                  <a:srgbClr val="FF3300"/>
                </a:solidFill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1"/>
            <a:ext cx="8534400" cy="507769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2819400" y="3599561"/>
            <a:ext cx="3162300" cy="2281476"/>
          </a:xfrm>
          <a:prstGeom prst="wedgeRoundRectCallout">
            <a:avLst>
              <a:gd name="adj1" fmla="val 64001"/>
              <a:gd name="adj2" fmla="val -70939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thay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đổi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kích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thước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?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23900" y="4683876"/>
            <a:ext cx="5257800" cy="1736646"/>
          </a:xfrm>
          <a:prstGeom prst="wedgeRoundRectCallout">
            <a:avLst>
              <a:gd name="adj1" fmla="val 62902"/>
              <a:gd name="adj2" fmla="val -44091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/>
              <a:t>Nháy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tám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nút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nhỏ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cạnh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góc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sẽ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xuất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33399" y="1600201"/>
            <a:ext cx="5334001" cy="2826306"/>
          </a:xfrm>
          <a:prstGeom prst="wedgeRoundRectCallout">
            <a:avLst>
              <a:gd name="adj1" fmla="val 87446"/>
              <a:gd name="adj2" fmla="val -35106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/>
              <a:t>Đưa</a:t>
            </a:r>
            <a:r>
              <a:rPr lang="en-US" altLang="en-US" sz="3200" dirty="0"/>
              <a:t> con </a:t>
            </a:r>
            <a:r>
              <a:rPr lang="en-US" altLang="en-US" sz="3200" dirty="0" err="1"/>
              <a:t>trỏ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nút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khi</a:t>
            </a:r>
            <a:r>
              <a:rPr lang="en-US" altLang="en-US" sz="3200" dirty="0"/>
              <a:t> con </a:t>
            </a:r>
            <a:r>
              <a:rPr lang="en-US" altLang="en-US" sz="3200" dirty="0" err="1"/>
              <a:t>trỏ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mũi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thì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kéo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thả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kích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thước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vừa</a:t>
            </a:r>
            <a:r>
              <a:rPr lang="en-US" altLang="en-US" sz="3200" dirty="0"/>
              <a:t> ý.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9753600" y="3962400"/>
            <a:ext cx="533400" cy="0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8153400" y="1676400"/>
            <a:ext cx="0" cy="5334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9809018" y="1727775"/>
            <a:ext cx="457200" cy="457200"/>
          </a:xfrm>
          <a:prstGeom prst="line">
            <a:avLst/>
          </a:prstGeom>
          <a:noFill/>
          <a:ln w="50800" cap="sq">
            <a:solidFill>
              <a:srgbClr val="CC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3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72491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CC"/>
                </a:solidFill>
                <a:sym typeface="Wingdings" panose="05000000000000000000" pitchFamily="2" charset="2"/>
              </a:rPr>
              <a:t>Cách</a:t>
            </a:r>
            <a:r>
              <a:rPr lang="en-US" altLang="en-US" sz="3200" b="1" u="sng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sym typeface="Wingdings" panose="05000000000000000000" pitchFamily="2" charset="2"/>
              </a:rPr>
              <a:t>thực</a:t>
            </a:r>
            <a:r>
              <a:rPr lang="en-US" altLang="en-US" sz="3200" b="1" u="sng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sym typeface="Wingdings" panose="05000000000000000000" pitchFamily="2" charset="2"/>
              </a:rPr>
              <a:t>hiện</a:t>
            </a:r>
            <a:r>
              <a:rPr lang="en-US" altLang="en-US" sz="3200" b="1" dirty="0">
                <a:solidFill>
                  <a:srgbClr val="0000CC"/>
                </a:solidFill>
                <a:sym typeface="Wingdings" panose="05000000000000000000" pitchFamily="2" charset="2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B1</a:t>
            </a:r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.</a:t>
            </a:r>
            <a:r>
              <a:rPr lang="en-US" altLang="en-US" sz="3200" dirty="0"/>
              <a:t>Nháy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tám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nút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nhỏ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cạnh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góc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sẽ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xuất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.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B2</a:t>
            </a:r>
            <a:r>
              <a:rPr lang="en-US" altLang="en-US" sz="3200" b="1" dirty="0">
                <a:solidFill>
                  <a:srgbClr val="FF3300"/>
                </a:solidFill>
                <a:sym typeface="Wingdings" panose="05000000000000000000" pitchFamily="2" charset="2"/>
              </a:rPr>
              <a:t>.</a:t>
            </a:r>
            <a:r>
              <a:rPr lang="en-US" altLang="en-US" sz="3200" dirty="0"/>
              <a:t>Đưa con </a:t>
            </a:r>
            <a:r>
              <a:rPr lang="en-US" altLang="en-US" sz="3200" dirty="0" err="1"/>
              <a:t>trỏ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nút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khi</a:t>
            </a:r>
            <a:r>
              <a:rPr lang="en-US" altLang="en-US" sz="3200" dirty="0"/>
              <a:t> con </a:t>
            </a:r>
            <a:r>
              <a:rPr lang="en-US" altLang="en-US" sz="3200" dirty="0" err="1"/>
              <a:t>trỏ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mũi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thì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kéo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thả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kích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thước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vừa</a:t>
            </a:r>
            <a:r>
              <a:rPr lang="en-US" altLang="en-US" sz="3200" dirty="0"/>
              <a:t> ý.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609600" y="1015426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2. </a:t>
            </a:r>
            <a:r>
              <a:rPr lang="en-US" altLang="en-US" sz="3200" b="1" dirty="0" err="1">
                <a:solidFill>
                  <a:srgbClr val="FF3300"/>
                </a:solidFill>
              </a:rPr>
              <a:t>Thay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đổi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kích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thước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của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3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86081"/>
            <a:ext cx="9656473" cy="132802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1" y="2315052"/>
            <a:ext cx="9504072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23137" y="3335815"/>
            <a:ext cx="9372598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16210" y="4356578"/>
            <a:ext cx="922019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16209" y="5555616"/>
            <a:ext cx="922019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326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820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ChangeArrowheads="1"/>
          </p:cNvSpPr>
          <p:nvPr/>
        </p:nvSpPr>
        <p:spPr bwMode="gray">
          <a:xfrm>
            <a:off x="1867028" y="2393549"/>
            <a:ext cx="9398664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3300"/>
                </a:solidFill>
              </a:rPr>
              <a:t>Các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thao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tác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chèn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hình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ảnh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vào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văn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bản</a:t>
            </a:r>
            <a:endParaRPr lang="en-US" altLang="en-US" sz="3600" b="1" dirty="0">
              <a:solidFill>
                <a:srgbClr val="FF3300"/>
              </a:solidFill>
            </a:endParaRPr>
          </a:p>
        </p:txBody>
      </p:sp>
      <p:sp>
        <p:nvSpPr>
          <p:cNvPr id="18441" name="AutoShape 21"/>
          <p:cNvSpPr>
            <a:spLocks noChangeArrowheads="1"/>
          </p:cNvSpPr>
          <p:nvPr/>
        </p:nvSpPr>
        <p:spPr bwMode="gray">
          <a:xfrm>
            <a:off x="1928780" y="3786364"/>
            <a:ext cx="9404238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lí</a:t>
            </a:r>
            <a:endParaRPr lang="en-US" altLang="en-US" sz="3600" b="1" dirty="0"/>
          </a:p>
        </p:txBody>
      </p:sp>
      <p:pic>
        <p:nvPicPr>
          <p:cNvPr id="21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6" y="1798205"/>
            <a:ext cx="1738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0"/>
          <p:cNvSpPr txBox="1">
            <a:spLocks noChangeArrowheads="1"/>
          </p:cNvSpPr>
          <p:nvPr/>
        </p:nvSpPr>
        <p:spPr bwMode="auto">
          <a:xfrm>
            <a:off x="153555" y="2601485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23" name="Oval 22"/>
          <p:cNvSpPr/>
          <p:nvPr/>
        </p:nvSpPr>
        <p:spPr>
          <a:xfrm>
            <a:off x="1382281" y="224655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24" name="Oval 23"/>
          <p:cNvSpPr/>
          <p:nvPr/>
        </p:nvSpPr>
        <p:spPr>
          <a:xfrm>
            <a:off x="1605884" y="3428552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25" name="Oval 24"/>
          <p:cNvSpPr/>
          <p:nvPr/>
        </p:nvSpPr>
        <p:spPr>
          <a:xfrm>
            <a:off x="1376707" y="4630309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143000" y="376361"/>
            <a:ext cx="106680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FF3300"/>
                </a:solidFill>
              </a:rPr>
              <a:t>Tiết</a:t>
            </a:r>
            <a:r>
              <a:rPr lang="en-US" altLang="en-US" sz="3600" b="1" dirty="0" smtClean="0">
                <a:solidFill>
                  <a:srgbClr val="FF3300"/>
                </a:solidFill>
              </a:rPr>
              <a:t> 56, 57. </a:t>
            </a:r>
            <a:r>
              <a:rPr lang="en-US" altLang="en-US" sz="3600" b="1" dirty="0" err="1" smtClean="0">
                <a:solidFill>
                  <a:srgbClr val="FF33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3300"/>
                </a:solidFill>
              </a:rPr>
              <a:t> 19. </a:t>
            </a:r>
            <a:r>
              <a:rPr lang="en-US" altLang="en-US" sz="3600" b="1" dirty="0" err="1" smtClean="0">
                <a:solidFill>
                  <a:srgbClr val="FF3300"/>
                </a:solidFill>
              </a:rPr>
              <a:t>Thêm</a:t>
            </a:r>
            <a:r>
              <a:rPr lang="en-US" altLang="en-US" sz="36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</a:rPr>
              <a:t>ảnh</a:t>
            </a:r>
            <a:r>
              <a:rPr lang="en-US" altLang="en-US" sz="36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</a:rPr>
              <a:t>để</a:t>
            </a:r>
            <a:r>
              <a:rPr lang="en-US" altLang="en-US" sz="3600" b="1" dirty="0" smtClean="0">
                <a:solidFill>
                  <a:srgbClr val="FF3300"/>
                </a:solidFill>
              </a:rPr>
              <a:t> minh </a:t>
            </a:r>
            <a:r>
              <a:rPr lang="en-US" altLang="en-US" sz="3600" b="1" dirty="0" err="1" smtClean="0">
                <a:solidFill>
                  <a:srgbClr val="FF3300"/>
                </a:solidFill>
              </a:rPr>
              <a:t>hoạ</a:t>
            </a:r>
            <a:endParaRPr lang="en-US" altLang="en-US" sz="3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07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86081"/>
            <a:ext cx="9677400" cy="132802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0" y="2294097"/>
            <a:ext cx="599916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89162" y="3412113"/>
            <a:ext cx="604043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Pictures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09944" y="4530129"/>
            <a:ext cx="594360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9162" y="5648145"/>
            <a:ext cx="594360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WordArt</a:t>
            </a:r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70542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00061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987822"/>
            <a:ext cx="9601200" cy="71508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0" y="2294097"/>
            <a:ext cx="922020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61453" y="3356531"/>
            <a:ext cx="928363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61453" y="4530131"/>
            <a:ext cx="913480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3600" y="5595967"/>
            <a:ext cx="913480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0083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55" y="544326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06602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191000" y="1184838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HỎI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gray">
          <a:xfrm>
            <a:off x="1195228" y="3429000"/>
            <a:ext cx="101792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US" alt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1195229" y="1823545"/>
            <a:ext cx="10179234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đích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3394" y="232743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37" name="Oval 36"/>
          <p:cNvSpPr/>
          <p:nvPr/>
        </p:nvSpPr>
        <p:spPr>
          <a:xfrm>
            <a:off x="693394" y="391730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gray">
          <a:xfrm>
            <a:off x="1219200" y="5152089"/>
            <a:ext cx="10155263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3.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Trình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bày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cách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thay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đổi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kích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thước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6840" y="530974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088"/>
            <a:ext cx="12115800" cy="6335912"/>
          </a:xfrm>
          <a:prstGeom prst="rect">
            <a:avLst/>
          </a:prstGeom>
        </p:spPr>
      </p:pic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8153400" y="1752600"/>
            <a:ext cx="3354388" cy="2203451"/>
          </a:xfrm>
          <a:prstGeom prst="wedgeRoundRectCallout">
            <a:avLst>
              <a:gd name="adj1" fmla="val -36156"/>
              <a:gd name="adj2" fmla="val 85884"/>
              <a:gd name="adj3" fmla="val 16667"/>
            </a:avLst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54000" tIns="10800" rIns="54000" bIns="10800">
            <a:spAutoFit/>
          </a:bodyPr>
          <a:lstStyle/>
          <a:p>
            <a:pPr algn="just" eaLnBrk="0" hangingPunct="0"/>
            <a:r>
              <a:rPr lang="en-US" altLang="en-US" sz="3200" b="1" dirty="0" err="1"/>
              <a:t>Làm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thế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thay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đổi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ảnh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văn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bản</a:t>
            </a:r>
            <a:r>
              <a:rPr lang="en-US" altLang="en-US" sz="3200" b="1" dirty="0"/>
              <a:t>?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76400" y="3456864"/>
            <a:ext cx="4534694" cy="2826306"/>
          </a:xfrm>
          <a:prstGeom prst="wedgeRoundRectCallout">
            <a:avLst>
              <a:gd name="adj1" fmla="val 62937"/>
              <a:gd name="adj2" fmla="val -26589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 err="1"/>
              <a:t>Nháy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 </a:t>
            </a:r>
            <a:r>
              <a:rPr lang="en-US" sz="3200" dirty="0" err="1"/>
              <a:t>Dãi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picture Tools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hiển</a:t>
            </a:r>
            <a:r>
              <a:rPr lang="en-US" sz="3200" dirty="0"/>
              <a:t> </a:t>
            </a:r>
            <a:r>
              <a:rPr lang="en-US" sz="3200" dirty="0" err="1"/>
              <a:t>thị</a:t>
            </a:r>
            <a:r>
              <a:rPr lang="en-US" sz="3200" dirty="0"/>
              <a:t>.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429000" y="1145388"/>
            <a:ext cx="3429000" cy="1736646"/>
          </a:xfrm>
          <a:prstGeom prst="wedgeRoundRectCallout">
            <a:avLst>
              <a:gd name="adj1" fmla="val 68027"/>
              <a:gd name="adj2" fmla="val -57786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Nháy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format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dải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Picture Tool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4763"/>
            <a:ext cx="12192000" cy="5142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54000" tIns="10800" rIns="54000" bIns="10800" anchor="ctr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3.Thay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đổi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87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7" grpId="1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9016"/>
            <a:ext cx="11811000" cy="632898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2514600" y="1287820"/>
            <a:ext cx="3296048" cy="1191816"/>
          </a:xfrm>
          <a:prstGeom prst="wedgeRoundRectCallout">
            <a:avLst>
              <a:gd name="adj1" fmla="val 64511"/>
              <a:gd name="adj2" fmla="val -32993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Nháy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Wrap Text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4763"/>
            <a:ext cx="12192000" cy="5142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54000" tIns="10800" rIns="54000" bIns="10800" anchor="ctr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3.Thay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đổi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066800" y="3124200"/>
            <a:ext cx="4929297" cy="2826306"/>
          </a:xfrm>
          <a:prstGeom prst="wedgeRoundRectCallout">
            <a:avLst>
              <a:gd name="adj1" fmla="val 53553"/>
              <a:gd name="adj2" fmla="val -78014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In Line with Text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chèn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Square</a:t>
            </a:r>
            <a:r>
              <a:rPr lang="en-US" sz="3200" dirty="0"/>
              <a:t>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chèn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nền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7268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1718408"/>
            <a:ext cx="11049000" cy="44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rIns="54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20000"/>
              </a:spcBef>
            </a:pPr>
            <a:r>
              <a:rPr lang="en-US" altLang="en-US" sz="36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dirty="0"/>
              <a:t> </a:t>
            </a:r>
            <a:r>
              <a:rPr lang="en-US" altLang="en-US" sz="3600" b="1" u="sng" dirty="0" err="1">
                <a:solidFill>
                  <a:srgbClr val="0000CC"/>
                </a:solidFill>
              </a:rPr>
              <a:t>Cách</a:t>
            </a:r>
            <a:r>
              <a:rPr lang="en-US" altLang="en-US" sz="3600" b="1" u="sng" dirty="0">
                <a:solidFill>
                  <a:srgbClr val="0000CC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</a:rPr>
              <a:t>thực</a:t>
            </a:r>
            <a:r>
              <a:rPr lang="en-US" altLang="en-US" sz="3600" b="1" u="sng" dirty="0">
                <a:solidFill>
                  <a:srgbClr val="0000CC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</a:rPr>
              <a:t>hiện</a:t>
            </a:r>
            <a:r>
              <a:rPr lang="en-US" altLang="en-US" sz="3600" dirty="0"/>
              <a:t>:</a:t>
            </a:r>
          </a:p>
          <a:p>
            <a:pPr algn="just"/>
            <a:r>
              <a:rPr lang="en-US" sz="3600" dirty="0"/>
              <a:t>-B1./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. </a:t>
            </a:r>
            <a:r>
              <a:rPr lang="en-US" sz="3600" dirty="0" err="1"/>
              <a:t>Dãi</a:t>
            </a:r>
            <a:r>
              <a:rPr lang="en-US" sz="3600" dirty="0"/>
              <a:t> </a:t>
            </a:r>
            <a:r>
              <a:rPr lang="en-US" sz="3600" dirty="0" err="1"/>
              <a:t>lệnh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CC"/>
                </a:solidFill>
              </a:rPr>
              <a:t>Picture Tools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hiển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.</a:t>
            </a:r>
          </a:p>
          <a:p>
            <a:pPr algn="just"/>
            <a:r>
              <a:rPr lang="en-US" sz="3600" dirty="0"/>
              <a:t>-B2./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CC"/>
                </a:solidFill>
              </a:rPr>
              <a:t>Format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dải</a:t>
            </a:r>
            <a:r>
              <a:rPr lang="en-US" sz="3600" dirty="0"/>
              <a:t> </a:t>
            </a:r>
            <a:r>
              <a:rPr lang="en-US" sz="3600" dirty="0" err="1"/>
              <a:t>lệnh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CC"/>
                </a:solidFill>
              </a:rPr>
              <a:t>Picture Tool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lệnh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CC"/>
                </a:solidFill>
              </a:rPr>
              <a:t>Wrap Text</a:t>
            </a:r>
          </a:p>
          <a:p>
            <a:pPr algn="just"/>
            <a:r>
              <a:rPr lang="en-US" sz="3600" dirty="0"/>
              <a:t>-B3./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CC"/>
                </a:solidFill>
              </a:rPr>
              <a:t>In Line with Text </a:t>
            </a:r>
            <a:r>
              <a:rPr lang="en-US" sz="3600" dirty="0" err="1"/>
              <a:t>nếu</a:t>
            </a:r>
            <a:r>
              <a:rPr lang="en-US" sz="3600" dirty="0"/>
              <a:t> </a:t>
            </a:r>
            <a:r>
              <a:rPr lang="en-US" sz="3600" dirty="0" err="1"/>
              <a:t>chèn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CC"/>
                </a:solidFill>
              </a:rPr>
              <a:t>Square</a:t>
            </a:r>
            <a:r>
              <a:rPr lang="en-US" sz="3600" dirty="0"/>
              <a:t> </a:t>
            </a:r>
            <a:r>
              <a:rPr lang="en-US" sz="3600" dirty="0" err="1"/>
              <a:t>nếu</a:t>
            </a:r>
            <a:r>
              <a:rPr lang="en-US" sz="3600" dirty="0"/>
              <a:t> </a:t>
            </a:r>
            <a:r>
              <a:rPr lang="en-US" sz="3600" dirty="0" err="1"/>
              <a:t>chèn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nền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.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533400" y="1108808"/>
            <a:ext cx="112014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3.Thay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đổi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bố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trí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1982297"/>
            <a:ext cx="10134600" cy="25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rIns="54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dirty="0"/>
              <a:t> </a:t>
            </a:r>
            <a:r>
              <a:rPr lang="en-US" altLang="en-US" sz="3600" b="1" u="sng" dirty="0" err="1">
                <a:solidFill>
                  <a:srgbClr val="0000CC"/>
                </a:solidFill>
              </a:rPr>
              <a:t>Lưu</a:t>
            </a:r>
            <a:r>
              <a:rPr lang="en-US" altLang="en-US" sz="3600" b="1" u="sng" dirty="0">
                <a:solidFill>
                  <a:srgbClr val="0000CC"/>
                </a:solidFill>
              </a:rPr>
              <a:t> ý</a:t>
            </a:r>
            <a:r>
              <a:rPr lang="en-US" altLang="en-US" sz="3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kiểu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di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kéo</a:t>
            </a:r>
            <a:r>
              <a:rPr lang="en-US" sz="3600" dirty="0"/>
              <a:t> </a:t>
            </a:r>
            <a:r>
              <a:rPr lang="en-US" sz="3600" dirty="0" err="1"/>
              <a:t>thả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.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609600" y="1108808"/>
            <a:ext cx="107442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3.Thay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đổi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bố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trí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3675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600200" y="1008743"/>
            <a:ext cx="10058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Câu 1: </a:t>
            </a:r>
            <a:r>
              <a:rPr lang="vi-VN" altLang="en-US" sz="3600" b="1" smtClean="0">
                <a:solidFill>
                  <a:srgbClr val="000000"/>
                </a:solidFill>
              </a:rPr>
              <a:t>Vị </a:t>
            </a:r>
            <a:r>
              <a:rPr lang="vi-VN" altLang="en-US" sz="3600" b="1" dirty="0">
                <a:solidFill>
                  <a:srgbClr val="000000"/>
                </a:solidFill>
              </a:rPr>
              <a:t>trí hình ảnh trong văn  bản luôn ở</a:t>
            </a:r>
            <a:r>
              <a:rPr lang="en-US" altLang="en-US" sz="3600" b="1" dirty="0">
                <a:solidFill>
                  <a:srgbClr val="000000"/>
                </a:solidFill>
              </a:rPr>
              <a:t>?</a:t>
            </a:r>
            <a:endParaRPr lang="vi-VN" altLang="en-US" sz="3600" b="1" dirty="0">
              <a:solidFill>
                <a:srgbClr val="000000"/>
              </a:solidFill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209800" y="2438400"/>
            <a:ext cx="838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A. </a:t>
            </a:r>
            <a:r>
              <a:rPr lang="vi-VN" altLang="en-US" sz="3600" b="1" smtClean="0">
                <a:solidFill>
                  <a:srgbClr val="000000"/>
                </a:solidFill>
              </a:rPr>
              <a:t>Bên </a:t>
            </a:r>
            <a:r>
              <a:rPr lang="vi-VN" altLang="en-US" sz="3600" b="1" dirty="0">
                <a:solidFill>
                  <a:srgbClr val="000000"/>
                </a:solidFill>
              </a:rPr>
              <a:t>phải văn bản.</a:t>
            </a:r>
            <a:endParaRPr lang="en-US" altLang="en-US" sz="3600" b="1" dirty="0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133600" y="3451009"/>
            <a:ext cx="929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B. </a:t>
            </a:r>
            <a:r>
              <a:rPr lang="vi-VN" altLang="en-US" sz="3600" b="1" smtClean="0">
                <a:solidFill>
                  <a:srgbClr val="000000"/>
                </a:solidFill>
              </a:rPr>
              <a:t>Bên </a:t>
            </a:r>
            <a:r>
              <a:rPr lang="vi-VN" altLang="en-US" sz="3600" b="1" dirty="0">
                <a:solidFill>
                  <a:srgbClr val="000000"/>
                </a:solidFill>
              </a:rPr>
              <a:t>trái văn bản.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168236" y="4603667"/>
            <a:ext cx="93379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C. </a:t>
            </a:r>
            <a:r>
              <a:rPr lang="vi-VN" altLang="en-US" sz="3600" b="1" smtClean="0">
                <a:solidFill>
                  <a:srgbClr val="000000"/>
                </a:solidFill>
              </a:rPr>
              <a:t>Bên </a:t>
            </a:r>
            <a:r>
              <a:rPr lang="vi-VN" altLang="en-US" sz="3600" b="1" dirty="0">
                <a:solidFill>
                  <a:srgbClr val="000000"/>
                </a:solidFill>
              </a:rPr>
              <a:t>dưới văn bản.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074718" y="5753140"/>
            <a:ext cx="952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r>
              <a:rPr lang="pt-BR" altLang="en-US" sz="3600" b="1" smtClean="0">
                <a:solidFill>
                  <a:srgbClr val="000000"/>
                </a:solidFill>
              </a:rPr>
              <a:t>D. Cả </a:t>
            </a:r>
            <a:r>
              <a:rPr lang="pt-BR" altLang="en-US" sz="3600" b="1" dirty="0">
                <a:solidFill>
                  <a:srgbClr val="000000"/>
                </a:solidFill>
              </a:rPr>
              <a:t>a, b và c đều sai.</a:t>
            </a:r>
            <a:endParaRPr lang="en-US" altLang="en-US" sz="3600" b="1" dirty="0"/>
          </a:p>
        </p:txBody>
      </p:sp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6733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00600" y="228600"/>
            <a:ext cx="28194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 tập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019300" y="862847"/>
            <a:ext cx="9525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en-US" altLang="en-US" sz="3600" b="1" smtClean="0">
                <a:solidFill>
                  <a:srgbClr val="FF0000"/>
                </a:solidFill>
              </a:rPr>
              <a:t>Câu 2. Chọn </a:t>
            </a:r>
            <a:r>
              <a:rPr lang="en-US" altLang="en-US" sz="3600" b="1" dirty="0" err="1">
                <a:solidFill>
                  <a:srgbClr val="FF0000"/>
                </a:solidFill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ảnh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chèn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thao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</a:rPr>
              <a:t>?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057400" y="2431974"/>
            <a:ext cx="929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en-US" altLang="en-US" sz="3600" smtClean="0">
                <a:solidFill>
                  <a:srgbClr val="000000"/>
                </a:solidFill>
              </a:rPr>
              <a:t>A. Nháy </a:t>
            </a:r>
            <a:r>
              <a:rPr lang="en-US" altLang="en-US" sz="3600" dirty="0" err="1">
                <a:solidFill>
                  <a:srgbClr val="000000"/>
                </a:solidFill>
              </a:rPr>
              <a:t>chuột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trên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hình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ảnh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071255" y="3447103"/>
            <a:ext cx="94869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en-US" altLang="en-US" sz="3600" smtClean="0">
                <a:solidFill>
                  <a:srgbClr val="000000"/>
                </a:solidFill>
              </a:rPr>
              <a:t>B. Nháy </a:t>
            </a:r>
            <a:r>
              <a:rPr lang="en-US" altLang="en-US" sz="3600" dirty="0" err="1">
                <a:solidFill>
                  <a:srgbClr val="000000"/>
                </a:solidFill>
              </a:rPr>
              <a:t>đúp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chuột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trên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hình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ảnh</a:t>
            </a:r>
            <a:r>
              <a:rPr lang="en-US" altLang="en-US" sz="3600" dirty="0">
                <a:solidFill>
                  <a:srgbClr val="000000"/>
                </a:solidFill>
              </a:rPr>
              <a:t>.</a:t>
            </a:r>
            <a:endParaRPr lang="vi-VN" altLang="en-US" sz="3600" dirty="0">
              <a:solidFill>
                <a:srgbClr val="000000"/>
              </a:solidFill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085110" y="4572000"/>
            <a:ext cx="94730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en-US" altLang="en-US" sz="3600" smtClean="0">
                <a:solidFill>
                  <a:srgbClr val="000000"/>
                </a:solidFill>
              </a:rPr>
              <a:t>C. Kéo </a:t>
            </a:r>
            <a:r>
              <a:rPr lang="en-US" altLang="en-US" sz="3600" dirty="0" err="1">
                <a:solidFill>
                  <a:srgbClr val="000000"/>
                </a:solidFill>
              </a:rPr>
              <a:t>thả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chuột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xung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quanh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hình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ảnh</a:t>
            </a:r>
            <a:r>
              <a:rPr lang="en-US" altLang="en-US" sz="3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2085109" y="5696897"/>
            <a:ext cx="94730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600" smtClean="0">
                <a:solidFill>
                  <a:srgbClr val="000000"/>
                </a:solidFill>
              </a:rPr>
              <a:t>D. Cả </a:t>
            </a:r>
            <a:r>
              <a:rPr lang="en-US" altLang="en-US" sz="3600" dirty="0">
                <a:solidFill>
                  <a:srgbClr val="000000"/>
                </a:solidFill>
              </a:rPr>
              <a:t>A, B, C </a:t>
            </a:r>
            <a:r>
              <a:rPr lang="en-US" altLang="en-US" sz="3600" dirty="0" err="1">
                <a:solidFill>
                  <a:srgbClr val="000000"/>
                </a:solidFill>
              </a:rPr>
              <a:t>đúng</a:t>
            </a:r>
            <a:r>
              <a:rPr lang="en-US" altLang="en-US" sz="3600" dirty="0">
                <a:solidFill>
                  <a:srgbClr val="000000"/>
                </a:solidFill>
              </a:rPr>
              <a:t>.</a:t>
            </a:r>
            <a:endParaRPr lang="en-US" altLang="en-US" sz="3600" b="1" dirty="0"/>
          </a:p>
        </p:txBody>
      </p:sp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2019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00600" y="0"/>
            <a:ext cx="28194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 tập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2057400" y="801727"/>
            <a:ext cx="9525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en-US" altLang="en-US" sz="3600" b="1" smtClean="0">
                <a:solidFill>
                  <a:srgbClr val="000000"/>
                </a:solidFill>
              </a:rPr>
              <a:t>Câu 3.  Nếu </a:t>
            </a:r>
            <a:r>
              <a:rPr lang="en-US" altLang="en-US" sz="36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bố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trí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trên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dòng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văn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bản</a:t>
            </a:r>
            <a:r>
              <a:rPr lang="en-US" altLang="en-US" sz="3600" b="1" dirty="0">
                <a:solidFill>
                  <a:srgbClr val="000000"/>
                </a:solidFill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</a:rPr>
              <a:t>hình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ảnh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thể</a:t>
            </a:r>
            <a:r>
              <a:rPr lang="en-US" altLang="en-US" sz="3600" b="1" dirty="0">
                <a:solidFill>
                  <a:srgbClr val="000000"/>
                </a:solidFill>
              </a:rPr>
              <a:t> ở </a:t>
            </a:r>
            <a:r>
              <a:rPr lang="en-US" altLang="en-US" sz="3600" b="1" dirty="0" err="1">
                <a:solidFill>
                  <a:srgbClr val="000000"/>
                </a:solidFill>
              </a:rPr>
              <a:t>vị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trí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nào</a:t>
            </a:r>
            <a:r>
              <a:rPr lang="en-US" altLang="en-US" sz="3600" b="1" dirty="0">
                <a:solidFill>
                  <a:srgbClr val="000000"/>
                </a:solidFill>
              </a:rPr>
              <a:t>?</a:t>
            </a:r>
            <a:endParaRPr lang="vi-VN" altLang="en-US" sz="3600" b="1" dirty="0">
              <a:solidFill>
                <a:srgbClr val="000000"/>
              </a:solidFill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133600" y="2438400"/>
            <a:ext cx="9220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A. Đầu </a:t>
            </a:r>
            <a:r>
              <a:rPr lang="en-US" altLang="en-US" sz="3600" b="1" dirty="0" err="1">
                <a:solidFill>
                  <a:srgbClr val="000000"/>
                </a:solidFill>
              </a:rPr>
              <a:t>dòng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133600" y="3444082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B. Cuối </a:t>
            </a:r>
            <a:r>
              <a:rPr lang="en-US" altLang="en-US" sz="3600" b="1" dirty="0" err="1">
                <a:solidFill>
                  <a:srgbClr val="000000"/>
                </a:solidFill>
              </a:rPr>
              <a:t>dòng</a:t>
            </a:r>
            <a:endParaRPr lang="vi-VN" altLang="en-US" sz="3600" b="1" dirty="0">
              <a:solidFill>
                <a:srgbClr val="000000"/>
              </a:solidFill>
            </a:endParaRP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133600" y="4627603"/>
            <a:ext cx="9372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C. Giữa </a:t>
            </a:r>
            <a:r>
              <a:rPr lang="en-US" altLang="en-US" sz="3600" b="1" dirty="0" err="1">
                <a:solidFill>
                  <a:srgbClr val="000000"/>
                </a:solidFill>
              </a:rPr>
              <a:t>dòng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064327" y="5705947"/>
            <a:ext cx="952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D. Tại </a:t>
            </a:r>
            <a:r>
              <a:rPr lang="en-US" altLang="en-US" sz="3600" b="1" dirty="0" err="1">
                <a:solidFill>
                  <a:srgbClr val="000000"/>
                </a:solidFill>
              </a:rPr>
              <a:t>bất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kì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vị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trí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nào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trên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dòng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văn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bản</a:t>
            </a:r>
            <a:r>
              <a:rPr lang="en-US" altLang="en-US" sz="36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00600" y="228600"/>
            <a:ext cx="28194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 tập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90945" y="5759018"/>
            <a:ext cx="11658600" cy="100669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54000" tIns="10800" rIns="54000" bIns="10800" anchor="ctr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333300"/>
                </a:solidFill>
              </a:rPr>
              <a:t>Hai </a:t>
            </a:r>
            <a:r>
              <a:rPr lang="en-US" altLang="en-US" sz="3200" b="1" dirty="0" err="1">
                <a:solidFill>
                  <a:srgbClr val="333300"/>
                </a:solidFill>
              </a:rPr>
              <a:t>văn</a:t>
            </a:r>
            <a:r>
              <a:rPr lang="en-US" altLang="en-US" sz="3200" b="1" dirty="0">
                <a:solidFill>
                  <a:srgbClr val="333300"/>
                </a:solidFill>
              </a:rPr>
              <a:t> </a:t>
            </a:r>
            <a:r>
              <a:rPr lang="en-US" altLang="en-US" sz="3200" b="1" dirty="0" err="1">
                <a:solidFill>
                  <a:srgbClr val="333300"/>
                </a:solidFill>
              </a:rPr>
              <a:t>bản</a:t>
            </a:r>
            <a:r>
              <a:rPr lang="en-US" altLang="en-US" sz="3200" b="1" dirty="0">
                <a:solidFill>
                  <a:srgbClr val="333300"/>
                </a:solidFill>
              </a:rPr>
              <a:t> </a:t>
            </a:r>
            <a:r>
              <a:rPr lang="en-US" altLang="en-US" sz="3200" b="1" dirty="0" err="1">
                <a:solidFill>
                  <a:srgbClr val="333300"/>
                </a:solidFill>
              </a:rPr>
              <a:t>này</a:t>
            </a:r>
            <a:r>
              <a:rPr lang="en-US" altLang="en-US" sz="3200" b="1" dirty="0">
                <a:solidFill>
                  <a:srgbClr val="333300"/>
                </a:solidFill>
              </a:rPr>
              <a:t> </a:t>
            </a:r>
            <a:r>
              <a:rPr lang="en-US" altLang="en-US" sz="3200" b="1" dirty="0" err="1">
                <a:solidFill>
                  <a:srgbClr val="333300"/>
                </a:solidFill>
              </a:rPr>
              <a:t>có</a:t>
            </a:r>
            <a:r>
              <a:rPr lang="en-US" altLang="en-US" sz="3200" b="1" dirty="0">
                <a:solidFill>
                  <a:srgbClr val="333300"/>
                </a:solidFill>
              </a:rPr>
              <a:t> </a:t>
            </a:r>
            <a:r>
              <a:rPr lang="en-US" altLang="en-US" sz="3200" b="1" dirty="0" err="1">
                <a:solidFill>
                  <a:srgbClr val="333300"/>
                </a:solidFill>
              </a:rPr>
              <a:t>điểm</a:t>
            </a:r>
            <a:r>
              <a:rPr lang="en-US" altLang="en-US" sz="3200" b="1" dirty="0">
                <a:solidFill>
                  <a:srgbClr val="333300"/>
                </a:solidFill>
              </a:rPr>
              <a:t> </a:t>
            </a:r>
            <a:r>
              <a:rPr lang="en-US" altLang="en-US" sz="3200" b="1" dirty="0" err="1">
                <a:solidFill>
                  <a:srgbClr val="333300"/>
                </a:solidFill>
              </a:rPr>
              <a:t>gì</a:t>
            </a:r>
            <a:r>
              <a:rPr lang="en-US" altLang="en-US" sz="3200" b="1" dirty="0">
                <a:solidFill>
                  <a:srgbClr val="333300"/>
                </a:solidFill>
              </a:rPr>
              <a:t> </a:t>
            </a:r>
            <a:r>
              <a:rPr lang="en-US" altLang="en-US" sz="3200" b="1" dirty="0" err="1">
                <a:solidFill>
                  <a:srgbClr val="333300"/>
                </a:solidFill>
              </a:rPr>
              <a:t>khác</a:t>
            </a:r>
            <a:r>
              <a:rPr lang="en-US" altLang="en-US" sz="3200" b="1" dirty="0">
                <a:solidFill>
                  <a:srgbClr val="333300"/>
                </a:solidFill>
              </a:rPr>
              <a:t> </a:t>
            </a:r>
            <a:r>
              <a:rPr lang="en-US" altLang="en-US" sz="3200" b="1" dirty="0" err="1">
                <a:solidFill>
                  <a:srgbClr val="333300"/>
                </a:solidFill>
              </a:rPr>
              <a:t>nhau</a:t>
            </a:r>
            <a:r>
              <a:rPr lang="en-US" altLang="en-US" sz="3200" b="1" dirty="0">
                <a:solidFill>
                  <a:srgbClr val="333300"/>
                </a:solidFill>
              </a:rPr>
              <a:t>?</a:t>
            </a:r>
          </a:p>
          <a:p>
            <a:pPr algn="ctr" eaLnBrk="0" hangingPunct="0"/>
            <a:r>
              <a:rPr lang="en-US" altLang="en-US" sz="3200" b="1" dirty="0" err="1">
                <a:solidFill>
                  <a:srgbClr val="000000"/>
                </a:solidFill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thích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văn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bản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hơn</a:t>
            </a:r>
            <a:r>
              <a:rPr lang="en-US" altLang="en-US" sz="3200" b="1" dirty="0">
                <a:solidFill>
                  <a:srgbClr val="000000"/>
                </a:solidFill>
              </a:rPr>
              <a:t>?  1 hay 2, </a:t>
            </a:r>
            <a:r>
              <a:rPr lang="en-US" altLang="en-US" sz="3200" b="1" dirty="0" err="1">
                <a:solidFill>
                  <a:srgbClr val="000000"/>
                </a:solidFill>
              </a:rPr>
              <a:t>Vì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sao</a:t>
            </a:r>
            <a:r>
              <a:rPr lang="en-US" altLang="en-US" sz="3200" b="1" dirty="0">
                <a:solidFill>
                  <a:srgbClr val="000000"/>
                </a:solidFill>
              </a:rPr>
              <a:t>? </a:t>
            </a: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68" b="9590"/>
          <a:stretch/>
        </p:blipFill>
        <p:spPr bwMode="auto">
          <a:xfrm>
            <a:off x="152400" y="904875"/>
            <a:ext cx="5562600" cy="48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9" b="2739"/>
          <a:stretch/>
        </p:blipFill>
        <p:spPr bwMode="auto">
          <a:xfrm>
            <a:off x="5638800" y="914399"/>
            <a:ext cx="6324600" cy="48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4190999"/>
            <a:ext cx="990600" cy="13144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pPr algn="ctr" eaLnBrk="0" hangingPunct="0"/>
            <a:r>
              <a:rPr lang="en-US" altLang="en-US" sz="2800" b="1" dirty="0" err="1"/>
              <a:t>Văn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bản</a:t>
            </a:r>
            <a:r>
              <a:rPr lang="en-US" altLang="en-US" sz="2800" b="1" dirty="0"/>
              <a:t> 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477000" y="4191000"/>
            <a:ext cx="890155" cy="13144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pPr algn="ctr" eaLnBrk="0" hangingPunct="0"/>
            <a:r>
              <a:rPr lang="en-US" altLang="en-US" sz="2800" b="1"/>
              <a:t>Văn bản 2</a:t>
            </a:r>
            <a:r>
              <a:rPr lang="en-US" altLang="en-US" sz="280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191000" y="1184838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HỎI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gray">
          <a:xfrm>
            <a:off x="1195228" y="3581400"/>
            <a:ext cx="9677401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thao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US" alt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1195229" y="1823545"/>
            <a:ext cx="9677400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thay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3394" y="232743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37" name="Oval 36"/>
          <p:cNvSpPr/>
          <p:nvPr/>
        </p:nvSpPr>
        <p:spPr>
          <a:xfrm>
            <a:off x="693394" y="406970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61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199"/>
            <a:ext cx="10972800" cy="5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95400" y="143471"/>
            <a:ext cx="9448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Thực hành: </a:t>
            </a:r>
            <a:r>
              <a:rPr kumimoji="0" lang="en-US" altLang="en-US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BÁC</a:t>
            </a:r>
            <a:r>
              <a:rPr kumimoji="0" lang="en-US" altLang="en-US" sz="3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HỒ Ở CHIẾN KHU</a:t>
            </a:r>
            <a:r>
              <a:rPr kumimoji="0" lang="en-US" altLang="en-US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(SGK)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 smtClean="0"/>
              <a:t>Yêu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cầu</a:t>
            </a:r>
            <a:r>
              <a:rPr lang="en-US" altLang="en-US" sz="3200" dirty="0" smtClean="0"/>
              <a:t>: </a:t>
            </a:r>
            <a:r>
              <a:rPr lang="en-US" altLang="en-US" sz="3200" dirty="0" err="1" smtClean="0"/>
              <a:t>Định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dạng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chèn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hình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ảnh</a:t>
            </a:r>
            <a:r>
              <a:rPr lang="en-US" altLang="en-US" sz="3200" dirty="0" smtClean="0"/>
              <a:t> minh </a:t>
            </a:r>
            <a:r>
              <a:rPr lang="en-US" altLang="en-US" sz="3200" dirty="0" err="1" smtClean="0"/>
              <a:t>họa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tương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tự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như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hình</a:t>
            </a:r>
            <a:r>
              <a:rPr lang="en-US" altLang="en-US" sz="3200" dirty="0" smtClean="0"/>
              <a:t> minh </a:t>
            </a:r>
            <a:r>
              <a:rPr lang="en-US" altLang="en-US" sz="3200" dirty="0" err="1" smtClean="0"/>
              <a:t>họa</a:t>
            </a:r>
            <a:endParaRPr kumimoji="0" lang="en-US" altLang="en-US" sz="3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019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9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0"/>
            <a:ext cx="4267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3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</a:t>
            </a:r>
            <a:r>
              <a:rPr kumimoji="0" lang="nl-NL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hực hành</a:t>
            </a:r>
            <a:r>
              <a:rPr lang="en-US" altLang="en-US" sz="3200" dirty="0"/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soạn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thảo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báo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tường</a:t>
            </a:r>
            <a:r>
              <a:rPr lang="en-US" altLang="en-US" sz="3200" b="1" dirty="0">
                <a:ea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eaLnBrk="0" hangingPunct="0"/>
            <a:r>
              <a:rPr lang="fr-FR" altLang="en-US" sz="3200" dirty="0" err="1">
                <a:ea typeface="Times New Roman" panose="02020603050405020304" pitchFamily="18" charset="0"/>
              </a:rPr>
              <a:t>Yêu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cầu</a:t>
            </a:r>
            <a:r>
              <a:rPr lang="fr-FR" altLang="en-US" sz="3200" dirty="0">
                <a:ea typeface="Times New Roman" panose="02020603050405020304" pitchFamily="18" charset="0"/>
              </a:rPr>
              <a:t> : </a:t>
            </a:r>
            <a:r>
              <a:rPr lang="fr-FR" altLang="en-US" sz="3200" dirty="0" err="1">
                <a:ea typeface="Times New Roman" panose="02020603050405020304" pitchFamily="18" charset="0"/>
              </a:rPr>
              <a:t>Em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hãy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soạn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thảo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một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bài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báo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 smtClean="0">
                <a:ea typeface="Times New Roman" panose="02020603050405020304" pitchFamily="18" charset="0"/>
              </a:rPr>
              <a:t>tường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 smtClean="0">
                <a:ea typeface="Times New Roman" panose="02020603050405020304" pitchFamily="18" charset="0"/>
              </a:rPr>
              <a:t>với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nội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dung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tự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chọn</a:t>
            </a:r>
            <a:r>
              <a:rPr lang="fr-FR" altLang="en-US" sz="3200" dirty="0">
                <a:ea typeface="Times New Roman" panose="02020603050405020304" pitchFamily="18" charset="0"/>
              </a:rPr>
              <a:t>. </a:t>
            </a:r>
            <a:r>
              <a:rPr lang="fr-FR" altLang="en-US" sz="3200" dirty="0" err="1">
                <a:ea typeface="Times New Roman" panose="02020603050405020304" pitchFamily="18" charset="0"/>
              </a:rPr>
              <a:t>Chèn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các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hình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ảnh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để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minh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họa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nội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dung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bài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báo</a:t>
            </a:r>
            <a:r>
              <a:rPr lang="fr-FR" altLang="en-US" sz="3200" dirty="0">
                <a:ea typeface="Times New Roman" panose="02020603050405020304" pitchFamily="18" charset="0"/>
              </a:rPr>
              <a:t>. </a:t>
            </a:r>
            <a:r>
              <a:rPr lang="fr-FR" altLang="en-US" sz="3200" dirty="0" err="1">
                <a:ea typeface="Times New Roman" panose="02020603050405020304" pitchFamily="18" charset="0"/>
              </a:rPr>
              <a:t>Định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dạng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và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thay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đổi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cách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trình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bày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cho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đến</a:t>
            </a:r>
            <a:r>
              <a:rPr lang="fr-FR" altLang="en-US" sz="3200" dirty="0">
                <a:ea typeface="Times New Roman" panose="02020603050405020304" pitchFamily="18" charset="0"/>
              </a:rPr>
              <a:t> khi </a:t>
            </a:r>
            <a:r>
              <a:rPr lang="fr-FR" altLang="en-US" sz="3200" dirty="0" err="1">
                <a:ea typeface="Times New Roman" panose="02020603050405020304" pitchFamily="18" charset="0"/>
              </a:rPr>
              <a:t>em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có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được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bài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báo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như</a:t>
            </a:r>
            <a:r>
              <a:rPr lang="fr-FR" altLang="en-US" sz="3200" dirty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ea typeface="Times New Roman" panose="02020603050405020304" pitchFamily="18" charset="0"/>
              </a:rPr>
              <a:t>vừa</a:t>
            </a:r>
            <a:r>
              <a:rPr lang="fr-FR" altLang="en-US" sz="3200" dirty="0">
                <a:ea typeface="Times New Roman" panose="02020603050405020304" pitchFamily="18" charset="0"/>
              </a:rPr>
              <a:t> ý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. (</a:t>
            </a:r>
            <a:r>
              <a:rPr lang="fr-FR" altLang="en-US" sz="3200" dirty="0" err="1" smtClean="0">
                <a:ea typeface="Times New Roman" panose="02020603050405020304" pitchFamily="18" charset="0"/>
              </a:rPr>
              <a:t>Tham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 smtClean="0">
                <a:ea typeface="Times New Roman" panose="02020603050405020304" pitchFamily="18" charset="0"/>
              </a:rPr>
              <a:t>khảo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 smtClean="0">
                <a:ea typeface="Times New Roman" panose="02020603050405020304" pitchFamily="18" charset="0"/>
              </a:rPr>
              <a:t>bài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 smtClean="0">
                <a:ea typeface="Times New Roman" panose="02020603050405020304" pitchFamily="18" charset="0"/>
              </a:rPr>
              <a:t>minh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 </a:t>
            </a:r>
            <a:r>
              <a:rPr lang="fr-FR" altLang="en-US" sz="3200" dirty="0" err="1" smtClean="0">
                <a:ea typeface="Times New Roman" panose="02020603050405020304" pitchFamily="18" charset="0"/>
              </a:rPr>
              <a:t>họa</a:t>
            </a:r>
            <a:r>
              <a:rPr lang="fr-FR" altLang="en-US" sz="3200" dirty="0" smtClean="0">
                <a:ea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8471913"/>
              </p:ext>
            </p:extLst>
          </p:nvPr>
        </p:nvGraphicFramePr>
        <p:xfrm>
          <a:off x="4724401" y="228600"/>
          <a:ext cx="7162799" cy="6477000"/>
        </p:xfrm>
        <a:graphic>
          <a:graphicData uri="http://schemas.openxmlformats.org/presentationml/2006/ole">
            <p:oleObj spid="_x0000_s19462" name="Bitmap Image" r:id="rId3" imgW="7039958" imgH="4447619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143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 bwMode="auto">
          <a:xfrm>
            <a:off x="1219200" y="1524000"/>
            <a:ext cx="1676400" cy="4284643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+mn-cs"/>
              </a:rPr>
              <a:t>THÊM HÌNH ẢNH ĐỂ MINH HỌA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3484419" y="2247927"/>
            <a:ext cx="7924799" cy="646331"/>
          </a:xfrm>
          <a:prstGeom prst="borderCallout1">
            <a:avLst>
              <a:gd name="adj1" fmla="val 29450"/>
              <a:gd name="adj2" fmla="val -864"/>
              <a:gd name="adj3" fmla="val 194595"/>
              <a:gd name="adj4" fmla="val -7496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1.Chèn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3484418" y="3189403"/>
            <a:ext cx="7924800" cy="646331"/>
          </a:xfrm>
          <a:prstGeom prst="borderCallout1">
            <a:avLst>
              <a:gd name="adj1" fmla="val 32383"/>
              <a:gd name="adj2" fmla="val 318"/>
              <a:gd name="adj3" fmla="val 50436"/>
              <a:gd name="adj4" fmla="val -7237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2.Thay </a:t>
            </a:r>
            <a:r>
              <a:rPr lang="en-US" alt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đổi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kích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thước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endParaRPr lang="en-US" alt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Line Callout 1 4"/>
          <p:cNvSpPr/>
          <p:nvPr/>
        </p:nvSpPr>
        <p:spPr bwMode="auto">
          <a:xfrm>
            <a:off x="3505200" y="4114800"/>
            <a:ext cx="7924797" cy="1200329"/>
          </a:xfrm>
          <a:prstGeom prst="borderCallout1">
            <a:avLst>
              <a:gd name="adj1" fmla="val 32383"/>
              <a:gd name="adj2" fmla="val 318"/>
              <a:gd name="adj3" fmla="val -47773"/>
              <a:gd name="adj4" fmla="val -7385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Thay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đổi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trí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</a:t>
            </a:r>
            <a:endParaRPr lang="en-US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9361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962868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3790893"/>
              </p:ext>
            </p:extLst>
          </p:nvPr>
        </p:nvGraphicFramePr>
        <p:xfrm>
          <a:off x="533400" y="1496291"/>
          <a:ext cx="11353800" cy="5133109"/>
        </p:xfrm>
        <a:graphic>
          <a:graphicData uri="http://schemas.openxmlformats.org/presentationml/2006/ole">
            <p:oleObj spid="_x0000_s14423" r:id="rId3" imgW="6704762" imgH="3784127" progId="">
              <p:embed/>
            </p:oleObj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8077200" y="1781369"/>
            <a:ext cx="3352800" cy="2281476"/>
          </a:xfrm>
          <a:prstGeom prst="wedgeRoundRectCallout">
            <a:avLst>
              <a:gd name="adj1" fmla="val -48519"/>
              <a:gd name="adj2" fmla="val 71002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soạn</a:t>
            </a:r>
            <a:r>
              <a:rPr lang="en-US" sz="3200" dirty="0"/>
              <a:t> </a:t>
            </a:r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1353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7772400" y="1524000"/>
            <a:ext cx="3505200" cy="2281476"/>
          </a:xfrm>
          <a:prstGeom prst="wedgeRoundRectCallout">
            <a:avLst>
              <a:gd name="adj1" fmla="val -48519"/>
              <a:gd name="adj2" fmla="val 71002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ảnh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chèn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vào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văn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bản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phù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hợp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không</a:t>
            </a:r>
            <a:r>
              <a:rPr lang="en-US" altLang="en-US" sz="3200" b="1" dirty="0"/>
              <a:t>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962868"/>
            <a:ext cx="69342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753600" y="6507163"/>
            <a:ext cx="2438400" cy="274637"/>
          </a:xfrm>
        </p:spPr>
        <p:txBody>
          <a:bodyPr/>
          <a:lstStyle/>
          <a:p>
            <a:pPr>
              <a:defRPr/>
            </a:pPr>
            <a:r>
              <a:rPr lang="en-US"/>
              <a:t>Võ Nhật Trường</a:t>
            </a:r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2039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219200" y="1600200"/>
            <a:ext cx="2590800" cy="2748281"/>
          </a:xfrm>
          <a:prstGeom prst="wedgeRoundRectCallout">
            <a:avLst>
              <a:gd name="adj1" fmla="val 31570"/>
              <a:gd name="adj2" fmla="val 65471"/>
              <a:gd name="adj3" fmla="val 16667"/>
            </a:avLst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54000" tIns="10800" rIns="54000" bIns="10800">
            <a:spAutoFit/>
          </a:bodyPr>
          <a:lstStyle/>
          <a:p>
            <a:pPr algn="just" eaLnBrk="0" hangingPunct="0"/>
            <a:r>
              <a:rPr lang="en-US" altLang="en-US" sz="3200" b="1" dirty="0" err="1">
                <a:solidFill>
                  <a:srgbClr val="FF0000"/>
                </a:solidFill>
              </a:rPr>
              <a:t>Mục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đích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chèn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ảnh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09600" y="5613521"/>
            <a:ext cx="11125200" cy="1168279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54000" tIns="10800" rIns="54000" bIns="10800" anchor="ctr">
            <a:spAutoFit/>
          </a:bodyPr>
          <a:lstStyle>
            <a:lvl1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n-US" altLang="en-US" sz="3200" b="1" dirty="0">
                <a:solidFill>
                  <a:srgbClr val="0000FF"/>
                </a:solidFill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trực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sinh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dễ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hiểu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đẹp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. </a:t>
            </a:r>
          </a:p>
          <a:p>
            <a:pPr algn="ctr">
              <a:buFont typeface="Times New Roman" panose="02020603050405020304" pitchFamily="18" charset="0"/>
              <a:buNone/>
            </a:pPr>
            <a:endParaRPr lang="en-US" altLang="en-US" sz="105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1"/>
            <a:ext cx="12192000" cy="5142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    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77121"/>
            <a:ext cx="6705601" cy="53462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2161522"/>
            <a:ext cx="4419600" cy="4661844"/>
          </a:xfrm>
          <a:prstGeom prst="rect">
            <a:avLst/>
          </a:prstGeom>
        </p:spPr>
      </p:pic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7162801" y="818213"/>
            <a:ext cx="3962399" cy="1658621"/>
          </a:xfrm>
          <a:prstGeom prst="wedgeRoundRectCallout">
            <a:avLst>
              <a:gd name="adj1" fmla="val -30034"/>
              <a:gd name="adj2" fmla="val 84993"/>
              <a:gd name="adj3" fmla="val 16667"/>
            </a:avLst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54000" tIns="10800" rIns="54000" bIns="10800">
            <a:spAutoFit/>
          </a:bodyPr>
          <a:lstStyle/>
          <a:p>
            <a:pPr algn="just"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66"/>
                </a:solidFill>
              </a:rPr>
              <a:t>Hình ảnh  thường được tạo ra bằng cách nào?</a:t>
            </a:r>
            <a:endParaRPr lang="en-US" altLang="en-US" sz="3200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381000" y="5638800"/>
            <a:ext cx="11506200" cy="1079399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54000" tIns="46800" rIns="54000" bIns="46800" anchor="ctr">
            <a:spAutoFit/>
          </a:bodyPr>
          <a:lstStyle>
            <a:lvl1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0000FF"/>
                </a:solidFill>
              </a:rPr>
              <a:t>-</a:t>
            </a:r>
            <a:r>
              <a:rPr lang="en-US" altLang="en-US" sz="3200" b="1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ra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đồ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họa</a:t>
            </a:r>
            <a:r>
              <a:rPr lang="en-US" altLang="en-US" sz="3200" b="1" dirty="0">
                <a:solidFill>
                  <a:srgbClr val="0000FF"/>
                </a:solidFill>
              </a:rPr>
              <a:t>  (paint) hay </a:t>
            </a:r>
            <a:r>
              <a:rPr lang="en-US" altLang="en-US" sz="3200" b="1" dirty="0" err="1">
                <a:solidFill>
                  <a:srgbClr val="0000FF"/>
                </a:solidFill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chụp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</a:rPr>
              <a:t>tải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</a:rPr>
              <a:t> Internet…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962868"/>
            <a:ext cx="70104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</a:rPr>
              <a:t>1.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Chèn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hình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ảnh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vào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văn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bản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753600" y="6507163"/>
            <a:ext cx="2438400" cy="274637"/>
          </a:xfrm>
        </p:spPr>
        <p:txBody>
          <a:bodyPr/>
          <a:lstStyle/>
          <a:p>
            <a:pPr>
              <a:defRPr/>
            </a:pPr>
            <a:r>
              <a:rPr lang="en-US"/>
              <a:t>Võ Nhật Trường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165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1658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1198</Words>
  <Application>Microsoft Office PowerPoint</Application>
  <PresentationFormat>Custom</PresentationFormat>
  <Paragraphs>120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31_MAU</vt:lpstr>
      <vt:lpstr>1_Default Design</vt:lpstr>
      <vt:lpstr>5_Default Design</vt:lpstr>
      <vt:lpstr>2_Default Design</vt:lpstr>
      <vt:lpstr>3_Default Design</vt:lpstr>
      <vt:lpstr>13_Custom Design</vt:lpstr>
      <vt:lpstr>14_Custom Design</vt:lpstr>
      <vt:lpstr>15_Custom Design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BÀI HỌC</dc:title>
  <dc:creator>HuyBao</dc:creator>
  <cp:lastModifiedBy>Admin</cp:lastModifiedBy>
  <cp:revision>66</cp:revision>
  <dcterms:created xsi:type="dcterms:W3CDTF">2018-03-19T17:50:48Z</dcterms:created>
  <dcterms:modified xsi:type="dcterms:W3CDTF">2021-07-28T05:17:04Z</dcterms:modified>
</cp:coreProperties>
</file>